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59" r:id="rId5"/>
    <p:sldId id="265" r:id="rId6"/>
    <p:sldId id="263" r:id="rId7"/>
    <p:sldId id="264" r:id="rId8"/>
    <p:sldId id="266" r:id="rId9"/>
    <p:sldId id="269" r:id="rId10"/>
    <p:sldId id="267" r:id="rId11"/>
    <p:sldId id="26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FFAF"/>
    <a:srgbClr val="0036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-66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3C2ED145-7620-41E4-9C5F-C72587FA36F6}" type="datetimeFigureOut">
              <a:rPr lang="en-NZ" smtClean="0"/>
              <a:t>2/05/2016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21A14ABE-CD16-4CD8-BC86-BB3C37D410FB}" type="slidenum">
              <a:rPr lang="en-NZ" smtClean="0"/>
              <a:t>‹#›</a:t>
            </a:fld>
            <a:endParaRPr lang="en-NZ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488856"/>
            <a:ext cx="7543800" cy="2220064"/>
          </a:xfrm>
        </p:spPr>
        <p:txBody>
          <a:bodyPr/>
          <a:lstStyle/>
          <a:p>
            <a:pPr algn="ctr"/>
            <a:r>
              <a:rPr lang="en-NZ" sz="6600" dirty="0" smtClean="0"/>
              <a:t>Explanation of Why Diffusion Waves End</a:t>
            </a:r>
            <a:endParaRPr lang="en-NZ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NZ" dirty="0" smtClean="0"/>
              <a:t>By Michelle Goodman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1979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hangex_short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38225"/>
            <a:ext cx="9144000" cy="47815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940152" y="2780928"/>
            <a:ext cx="2664296" cy="1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44208" y="2204864"/>
            <a:ext cx="2016224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732240" y="4077072"/>
            <a:ext cx="1512168" cy="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93459" y="1547500"/>
            <a:ext cx="36109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coming in from cell Above</a:t>
            </a:r>
            <a:endParaRPr lang="en-NZ" dirty="0"/>
          </a:p>
        </p:txBody>
      </p:sp>
      <p:sp>
        <p:nvSpPr>
          <p:cNvPr id="15" name="TextBox 14"/>
          <p:cNvSpPr txBox="1"/>
          <p:nvPr/>
        </p:nvSpPr>
        <p:spPr>
          <a:xfrm>
            <a:off x="4451236" y="4437112"/>
            <a:ext cx="41431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leaving to cells above and below</a:t>
            </a:r>
            <a:endParaRPr lang="en-NZ" dirty="0"/>
          </a:p>
        </p:txBody>
      </p:sp>
      <p:sp>
        <p:nvSpPr>
          <p:cNvPr id="16" name="TextBox 15"/>
          <p:cNvSpPr txBox="1"/>
          <p:nvPr/>
        </p:nvSpPr>
        <p:spPr>
          <a:xfrm>
            <a:off x="2625225" y="2276872"/>
            <a:ext cx="3610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coming in from cell Below</a:t>
            </a:r>
            <a:endParaRPr lang="en-NZ" dirty="0"/>
          </a:p>
        </p:txBody>
      </p:sp>
      <p:sp>
        <p:nvSpPr>
          <p:cNvPr id="17" name="TextBox 16"/>
          <p:cNvSpPr txBox="1"/>
          <p:nvPr/>
        </p:nvSpPr>
        <p:spPr>
          <a:xfrm>
            <a:off x="611560" y="476672"/>
            <a:ext cx="828092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endParaRPr lang="en-NZ" dirty="0"/>
          </a:p>
          <a:p>
            <a:pPr algn="ctr"/>
            <a:endParaRPr lang="en-NZ" dirty="0" smtClean="0"/>
          </a:p>
          <a:p>
            <a:pPr algn="ctr"/>
            <a:r>
              <a:rPr lang="en-NZ" dirty="0" smtClean="0"/>
              <a:t>As the gradient of the Global profile increases (becomes more relaxed) the Diffusion coming in from the cell below increases</a:t>
            </a:r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sp>
        <p:nvSpPr>
          <p:cNvPr id="18" name="TextBox 17"/>
          <p:cNvSpPr txBox="1"/>
          <p:nvPr/>
        </p:nvSpPr>
        <p:spPr>
          <a:xfrm>
            <a:off x="539552" y="404664"/>
            <a:ext cx="7949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NZ" dirty="0"/>
              <a:t>When  Diffusion coming in from cell Above = Diffusion coming in from cell Below</a:t>
            </a:r>
          </a:p>
          <a:p>
            <a:pPr algn="ctr"/>
            <a:r>
              <a:rPr lang="en-NZ" dirty="0"/>
              <a:t>Then the Global wave profile stops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9850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" dur="17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76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66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86409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chemeClr val="tx1"/>
                </a:solidFill>
              </a:rPr>
              <a:t>Summary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412776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For each </a:t>
            </a:r>
            <a:r>
              <a:rPr lang="en-NZ" b="1" dirty="0" smtClean="0"/>
              <a:t>positon</a:t>
            </a:r>
            <a:r>
              <a:rPr lang="en-NZ" dirty="0" smtClean="0"/>
              <a:t> there is an associated: </a:t>
            </a:r>
            <a:endParaRPr lang="en-NZ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1772816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Beta</a:t>
            </a:r>
            <a:endParaRPr lang="en-NZ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2123564"/>
            <a:ext cx="3142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Different single wave profile</a:t>
            </a:r>
            <a:endParaRPr lang="en-NZ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2494637"/>
            <a:ext cx="4785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Gradient of the Global wave profile (some </a:t>
            </a:r>
            <a:r>
              <a:rPr lang="en-NZ" dirty="0" err="1" smtClean="0"/>
              <a:t>t</a:t>
            </a:r>
            <a:r>
              <a:rPr lang="en-NZ" baseline="-25000" dirty="0" err="1" smtClean="0"/>
              <a:t>lag</a:t>
            </a:r>
            <a:r>
              <a:rPr lang="en-NZ" dirty="0" smtClean="0"/>
              <a:t>)</a:t>
            </a:r>
          </a:p>
          <a:p>
            <a:r>
              <a:rPr lang="en-NZ" dirty="0" smtClean="0"/>
              <a:t> 	Such that the wave will stop</a:t>
            </a:r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1409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Questions:</a:t>
            </a:r>
            <a:endParaRPr lang="en-NZ" dirty="0"/>
          </a:p>
        </p:txBody>
      </p:sp>
      <p:sp>
        <p:nvSpPr>
          <p:cNvPr id="10" name="TextBox 9"/>
          <p:cNvSpPr txBox="1"/>
          <p:nvPr/>
        </p:nvSpPr>
        <p:spPr>
          <a:xfrm>
            <a:off x="1043608" y="3501008"/>
            <a:ext cx="686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What is the relationship between beta, the single wave profile and </a:t>
            </a:r>
            <a:r>
              <a:rPr lang="en-NZ" dirty="0" err="1" smtClean="0"/>
              <a:t>t</a:t>
            </a:r>
            <a:r>
              <a:rPr lang="en-NZ" baseline="-25000" dirty="0" err="1" smtClean="0"/>
              <a:t>lag</a:t>
            </a:r>
            <a:r>
              <a:rPr lang="en-NZ" baseline="-25000" dirty="0" smtClean="0"/>
              <a:t> </a:t>
            </a:r>
            <a:r>
              <a:rPr lang="en-NZ" dirty="0" smtClean="0"/>
              <a:t>for zero diffusion?</a:t>
            </a:r>
            <a:endParaRPr lang="en-NZ" dirty="0"/>
          </a:p>
        </p:txBody>
      </p:sp>
      <p:sp>
        <p:nvSpPr>
          <p:cNvPr id="26" name="TextBox 25"/>
          <p:cNvSpPr txBox="1"/>
          <p:nvPr/>
        </p:nvSpPr>
        <p:spPr>
          <a:xfrm>
            <a:off x="1043608" y="4725144"/>
            <a:ext cx="6118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What is the shape of the Global Wave profile determined by?</a:t>
            </a:r>
            <a:endParaRPr lang="en-NZ" dirty="0"/>
          </a:p>
        </p:txBody>
      </p:sp>
      <p:sp>
        <p:nvSpPr>
          <p:cNvPr id="27" name="TextBox 26"/>
          <p:cNvSpPr txBox="1"/>
          <p:nvPr/>
        </p:nvSpPr>
        <p:spPr>
          <a:xfrm>
            <a:off x="1043608" y="4067780"/>
            <a:ext cx="686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Can we extrapolate this relationship into the region below the bifurcation point? Thus </a:t>
            </a:r>
            <a:r>
              <a:rPr lang="en-NZ" dirty="0"/>
              <a:t>p</a:t>
            </a:r>
            <a:r>
              <a:rPr lang="en-NZ" dirty="0" smtClean="0"/>
              <a:t>redicting the diffusion case</a:t>
            </a:r>
            <a:endParaRPr lang="en-N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43607" y="5157192"/>
                <a:ext cx="53709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NZ" dirty="0" smtClean="0"/>
                  <a:t>Can you determine </a:t>
                </a:r>
                <a14:m>
                  <m:oMath xmlns:m="http://schemas.openxmlformats.org/officeDocument/2006/math">
                    <m:r>
                      <a:rPr lang="en-NZ" i="1" smtClean="0">
                        <a:latin typeface="Cambria Math"/>
                        <a:ea typeface="Cambria Math"/>
                      </a:rPr>
                      <m:t>𝛽</m:t>
                    </m:r>
                  </m:oMath>
                </a14:m>
                <a:r>
                  <a:rPr lang="en-NZ" dirty="0" smtClean="0"/>
                  <a:t> from the concentration profile?</a:t>
                </a:r>
                <a:endParaRPr lang="en-NZ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7" y="5157192"/>
                <a:ext cx="5370957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681" t="-8197" r="-114" b="-24590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043608" y="5666873"/>
            <a:ext cx="623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 smtClean="0"/>
              <a:t>How much does diffusion </a:t>
            </a:r>
            <a:r>
              <a:rPr lang="en-NZ" dirty="0" smtClean="0"/>
              <a:t>must change the shape of the </a:t>
            </a:r>
            <a:r>
              <a:rPr lang="en-NZ" dirty="0" smtClean="0"/>
              <a:t>wave?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2022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26" grpId="0"/>
      <p:bldP spid="27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6385520" cy="4372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132856"/>
            <a:ext cx="4320480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Straight Connector 4"/>
          <p:cNvCxnSpPr/>
          <p:nvPr/>
        </p:nvCxnSpPr>
        <p:spPr>
          <a:xfrm>
            <a:off x="2076128" y="4509120"/>
            <a:ext cx="2135832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49052" y="476672"/>
            <a:ext cx="7711380" cy="2160240"/>
          </a:xfrm>
        </p:spPr>
        <p:txBody>
          <a:bodyPr>
            <a:normAutofit fontScale="90000"/>
          </a:bodyPr>
          <a:lstStyle/>
          <a:p>
            <a:pPr algn="ctr"/>
            <a:r>
              <a:rPr lang="en-NZ" dirty="0">
                <a:solidFill>
                  <a:srgbClr val="00B050"/>
                </a:solidFill>
              </a:rPr>
              <a:t>Global</a:t>
            </a:r>
            <a:r>
              <a:rPr lang="en-NZ" dirty="0">
                <a:solidFill>
                  <a:srgbClr val="FF0000"/>
                </a:solidFill>
              </a:rPr>
              <a:t> </a:t>
            </a:r>
            <a:r>
              <a:rPr lang="en-NZ" dirty="0" smtClean="0"/>
              <a:t>vs </a:t>
            </a:r>
            <a:r>
              <a:rPr lang="en-NZ" dirty="0" smtClean="0">
                <a:solidFill>
                  <a:srgbClr val="7030A0"/>
                </a:solidFill>
              </a:rPr>
              <a:t>Position </a:t>
            </a:r>
            <a:r>
              <a:rPr lang="en-NZ" dirty="0" smtClean="0"/>
              <a:t>vs </a:t>
            </a:r>
            <a:r>
              <a:rPr lang="en-NZ" dirty="0" smtClean="0">
                <a:solidFill>
                  <a:srgbClr val="0070C0"/>
                </a:solidFill>
              </a:rPr>
              <a:t>Single</a:t>
            </a:r>
            <a:r>
              <a:rPr lang="en-NZ" dirty="0" smtClean="0"/>
              <a:t> Wave </a:t>
            </a:r>
            <a:r>
              <a:rPr lang="en-NZ" dirty="0"/>
              <a:t>Profile</a:t>
            </a:r>
            <a:br>
              <a:rPr lang="en-NZ" dirty="0"/>
            </a:br>
            <a:endParaRPr lang="en-NZ" dirty="0"/>
          </a:p>
        </p:txBody>
      </p:sp>
      <p:sp>
        <p:nvSpPr>
          <p:cNvPr id="27" name="Freeform 26"/>
          <p:cNvSpPr/>
          <p:nvPr/>
        </p:nvSpPr>
        <p:spPr>
          <a:xfrm>
            <a:off x="2110811" y="3546505"/>
            <a:ext cx="192148" cy="1058878"/>
          </a:xfrm>
          <a:custGeom>
            <a:avLst/>
            <a:gdLst>
              <a:gd name="connsiteX0" fmla="*/ 0 w 192148"/>
              <a:gd name="connsiteY0" fmla="*/ 0 h 1058878"/>
              <a:gd name="connsiteX1" fmla="*/ 25638 w 192148"/>
              <a:gd name="connsiteY1" fmla="*/ 529839 h 1058878"/>
              <a:gd name="connsiteX2" fmla="*/ 102550 w 192148"/>
              <a:gd name="connsiteY2" fmla="*/ 905854 h 1058878"/>
              <a:gd name="connsiteX3" fmla="*/ 188008 w 192148"/>
              <a:gd name="connsiteY3" fmla="*/ 1042587 h 1058878"/>
              <a:gd name="connsiteX4" fmla="*/ 170916 w 192148"/>
              <a:gd name="connsiteY4" fmla="*/ 1051132 h 105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148" h="1058878">
                <a:moveTo>
                  <a:pt x="0" y="0"/>
                </a:moveTo>
                <a:cubicBezTo>
                  <a:pt x="4273" y="189431"/>
                  <a:pt x="8546" y="378863"/>
                  <a:pt x="25638" y="529839"/>
                </a:cubicBezTo>
                <a:cubicBezTo>
                  <a:pt x="42730" y="680815"/>
                  <a:pt x="75488" y="820396"/>
                  <a:pt x="102550" y="905854"/>
                </a:cubicBezTo>
                <a:cubicBezTo>
                  <a:pt x="129612" y="991312"/>
                  <a:pt x="176614" y="1018374"/>
                  <a:pt x="188008" y="1042587"/>
                </a:cubicBezTo>
                <a:cubicBezTo>
                  <a:pt x="199402" y="1066800"/>
                  <a:pt x="185159" y="1058966"/>
                  <a:pt x="170916" y="1051132"/>
                </a:cubicBezTo>
              </a:path>
            </a:pathLst>
          </a:custGeom>
          <a:noFill/>
          <a:ln w="38100">
            <a:solidFill>
              <a:srgbClr val="6DFF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34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000" dirty="0" smtClean="0">
                <a:solidFill>
                  <a:srgbClr val="7030A0"/>
                </a:solidFill>
              </a:rPr>
              <a:t>Position</a:t>
            </a:r>
            <a:r>
              <a:rPr lang="en-NZ" sz="4000" dirty="0" smtClean="0"/>
              <a:t> Wave Profile for 3 Positions</a:t>
            </a:r>
            <a:r>
              <a:rPr lang="en-NZ" sz="4800" dirty="0"/>
              <a:t/>
            </a:r>
            <a:br>
              <a:rPr lang="en-NZ" sz="4800" dirty="0"/>
            </a:br>
            <a:endParaRPr lang="en-NZ" sz="4800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115616" y="1916832"/>
            <a:ext cx="0" cy="38884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15616" y="2492896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15616" y="3924672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15616" y="5373216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0645" y="2308230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</a:t>
            </a:r>
            <a:r>
              <a:rPr lang="en-NZ" baseline="-25000" dirty="0" err="1" smtClean="0"/>
              <a:t>above</a:t>
            </a:r>
            <a:endParaRPr lang="en-NZ" baseline="-25000" dirty="0"/>
          </a:p>
        </p:txBody>
      </p:sp>
      <p:sp>
        <p:nvSpPr>
          <p:cNvPr id="33" name="TextBox 32"/>
          <p:cNvSpPr txBox="1"/>
          <p:nvPr/>
        </p:nvSpPr>
        <p:spPr>
          <a:xfrm>
            <a:off x="470645" y="37400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P</a:t>
            </a:r>
            <a:r>
              <a:rPr lang="en-NZ" baseline="-25000" dirty="0" smtClean="0"/>
              <a:t>0</a:t>
            </a:r>
            <a:endParaRPr lang="en-NZ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470645" y="5188550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</a:t>
            </a:r>
            <a:r>
              <a:rPr lang="en-NZ" baseline="-25000" dirty="0" err="1" smtClean="0"/>
              <a:t>below</a:t>
            </a:r>
            <a:endParaRPr lang="en-NZ" dirty="0"/>
          </a:p>
        </p:txBody>
      </p:sp>
      <p:grpSp>
        <p:nvGrpSpPr>
          <p:cNvPr id="2057" name="Group 2056"/>
          <p:cNvGrpSpPr/>
          <p:nvPr/>
        </p:nvGrpSpPr>
        <p:grpSpPr>
          <a:xfrm>
            <a:off x="1187624" y="1052736"/>
            <a:ext cx="5328592" cy="1400155"/>
            <a:chOff x="1547664" y="1052736"/>
            <a:chExt cx="5328592" cy="1400155"/>
          </a:xfrm>
        </p:grpSpPr>
        <p:pic>
          <p:nvPicPr>
            <p:cNvPr id="20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1547664" y="105273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3331096" y="105273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5076056" y="105273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58" name="Group 2057"/>
          <p:cNvGrpSpPr/>
          <p:nvPr/>
        </p:nvGrpSpPr>
        <p:grpSpPr>
          <a:xfrm>
            <a:off x="1340024" y="2492896"/>
            <a:ext cx="5328592" cy="1400155"/>
            <a:chOff x="1700064" y="2492896"/>
            <a:chExt cx="5328592" cy="1400155"/>
          </a:xfrm>
        </p:grpSpPr>
        <p:pic>
          <p:nvPicPr>
            <p:cNvPr id="17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1700064" y="249289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3483496" y="249289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5228456" y="2492896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059" name="Group 2058"/>
          <p:cNvGrpSpPr/>
          <p:nvPr/>
        </p:nvGrpSpPr>
        <p:grpSpPr>
          <a:xfrm>
            <a:off x="1492424" y="3973061"/>
            <a:ext cx="5328592" cy="1400155"/>
            <a:chOff x="1852464" y="3973061"/>
            <a:chExt cx="5328592" cy="1400155"/>
          </a:xfrm>
        </p:grpSpPr>
        <p:pic>
          <p:nvPicPr>
            <p:cNvPr id="18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1852464" y="3973061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3635896" y="3973061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2" t="10387" r="11068" b="11855"/>
            <a:stretch/>
          </p:blipFill>
          <p:spPr bwMode="auto">
            <a:xfrm>
              <a:off x="5380856" y="3973061"/>
              <a:ext cx="1800200" cy="14001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3" name="TextBox 2052"/>
          <p:cNvSpPr txBox="1"/>
          <p:nvPr/>
        </p:nvSpPr>
        <p:spPr>
          <a:xfrm>
            <a:off x="2843808" y="5711824"/>
            <a:ext cx="217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>
                <a:solidFill>
                  <a:srgbClr val="00B050"/>
                </a:solidFill>
              </a:rPr>
              <a:t>Global Wave Profile</a:t>
            </a:r>
            <a:endParaRPr lang="en-NZ" b="1" dirty="0">
              <a:solidFill>
                <a:srgbClr val="00B050"/>
              </a:solidFill>
            </a:endParaRPr>
          </a:p>
        </p:txBody>
      </p:sp>
      <p:sp>
        <p:nvSpPr>
          <p:cNvPr id="2056" name="TextBox 2055"/>
          <p:cNvSpPr txBox="1"/>
          <p:nvPr/>
        </p:nvSpPr>
        <p:spPr>
          <a:xfrm>
            <a:off x="6732240" y="2539677"/>
            <a:ext cx="27555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smtClean="0"/>
              <a:t>Note: The wave is front heavy</a:t>
            </a:r>
          </a:p>
          <a:p>
            <a:pPr marL="285750" indent="-285750">
              <a:buFontTx/>
              <a:buChar char="-"/>
            </a:pPr>
            <a:r>
              <a:rPr lang="en-NZ" dirty="0" smtClean="0"/>
              <a:t>Rapid Increase</a:t>
            </a:r>
          </a:p>
          <a:p>
            <a:pPr marL="285750" indent="-285750">
              <a:buFontTx/>
              <a:buChar char="-"/>
            </a:pPr>
            <a:r>
              <a:rPr lang="en-NZ" dirty="0" smtClean="0"/>
              <a:t>Slow Decrease</a:t>
            </a:r>
          </a:p>
          <a:p>
            <a:r>
              <a:rPr lang="en-NZ" dirty="0" smtClean="0"/>
              <a:t>To do with the nonlinear terms in the </a:t>
            </a:r>
            <a:r>
              <a:rPr lang="en-NZ" dirty="0" err="1" smtClean="0"/>
              <a:t>Goldbeter</a:t>
            </a:r>
            <a:endParaRPr lang="en-NZ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339752" y="1124744"/>
            <a:ext cx="504056" cy="4596288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7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3" grpId="0"/>
      <p:bldP spid="20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259632" y="1196752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rgbClr val="0070C0"/>
                </a:solidFill>
              </a:rPr>
              <a:t>Single</a:t>
            </a:r>
            <a:r>
              <a:rPr lang="en-NZ" sz="4400" dirty="0" smtClean="0"/>
              <a:t> Wave Profile for 3 Positions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763688" y="1193176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0" y="5229200"/>
                <a:ext cx="6094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NZ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m:rPr>
                        <m:sty m:val="p"/>
                      </m:rPr>
                      <a:rPr lang="en-NZ" b="0" i="0" smtClean="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NZ" baseline="-25000" dirty="0" err="1" smtClean="0"/>
                  <a:t>Lag</a:t>
                </a:r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5229200"/>
                <a:ext cx="609462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21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2283719" y="1196752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995936" y="543332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76056" y="544522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83968" y="5651956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err="1" smtClean="0"/>
              <a:t>P</a:t>
            </a:r>
            <a:r>
              <a:rPr lang="en-NZ" baseline="-25000" dirty="0" err="1" smtClean="0"/>
              <a:t>above</a:t>
            </a:r>
            <a:r>
              <a:rPr lang="en-NZ" baseline="-25000" dirty="0" smtClean="0"/>
              <a:t>     </a:t>
            </a:r>
            <a:r>
              <a:rPr lang="en-NZ" dirty="0" smtClean="0"/>
              <a:t>P</a:t>
            </a:r>
            <a:r>
              <a:rPr lang="en-NZ" baseline="-25000" dirty="0" smtClean="0"/>
              <a:t>0       </a:t>
            </a:r>
            <a:r>
              <a:rPr lang="en-NZ" dirty="0" err="1" smtClean="0"/>
              <a:t>P</a:t>
            </a:r>
            <a:r>
              <a:rPr lang="en-NZ" baseline="-25000" dirty="0" err="1" smtClean="0"/>
              <a:t>below</a:t>
            </a:r>
            <a:endParaRPr lang="en-NZ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127185" y="1556792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101832" y="3068960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101832" y="4509120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64288" y="1772816"/>
                <a:ext cx="17642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Small Difference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∴</m:t>
                      </m:r>
                    </m:oMath>
                  </m:oMathPara>
                </a14:m>
                <a:endParaRPr lang="en-NZ" dirty="0"/>
              </a:p>
              <a:p>
                <a:r>
                  <a:rPr lang="en-NZ" dirty="0" smtClean="0"/>
                  <a:t>Small Diffusion</a:t>
                </a:r>
                <a:endParaRPr lang="en-NZ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1772816"/>
                <a:ext cx="1764266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2759" t="-3311" r="-2069" b="-993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164288" y="3284984"/>
                <a:ext cx="17600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Large Difference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∴</m:t>
                      </m:r>
                    </m:oMath>
                  </m:oMathPara>
                </a14:m>
                <a:endParaRPr lang="en-NZ" dirty="0"/>
              </a:p>
              <a:p>
                <a:r>
                  <a:rPr lang="en-NZ" dirty="0" smtClean="0"/>
                  <a:t>Large Diffusion</a:t>
                </a:r>
                <a:endParaRPr lang="en-NZ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3284984"/>
                <a:ext cx="1760097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2768" t="-3311" r="-2076" b="-9934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35547" y="1795696"/>
            <a:ext cx="309634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Diffusion is proportional to </a:t>
            </a:r>
          </a:p>
          <a:p>
            <a:pPr algn="ctr"/>
            <a:r>
              <a:rPr lang="en-NZ" dirty="0"/>
              <a:t>t</a:t>
            </a:r>
            <a:r>
              <a:rPr lang="en-NZ" dirty="0" smtClean="0"/>
              <a:t>he difference in concentration</a:t>
            </a:r>
          </a:p>
          <a:p>
            <a:pPr algn="ctr"/>
            <a:r>
              <a:rPr lang="en-NZ" dirty="0" smtClean="0"/>
              <a:t>between two cells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8219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0.05521 -1.48148E-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0.06302 0.00162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2" y="69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48148E-6 L 0.05504 -1.48148E-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24" grpId="0"/>
      <p:bldP spid="24" grpId="1"/>
      <p:bldP spid="35" grpId="0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chemeClr val="tx1"/>
                </a:solidFill>
              </a:rPr>
              <a:t>Diffusion Profile As Wave Passes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9075"/>
            <a:ext cx="5334000" cy="400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1" name="Group 30"/>
          <p:cNvGrpSpPr/>
          <p:nvPr/>
        </p:nvGrpSpPr>
        <p:grpSpPr>
          <a:xfrm>
            <a:off x="1835697" y="2610644"/>
            <a:ext cx="4637608" cy="2947238"/>
            <a:chOff x="1835697" y="2610644"/>
            <a:chExt cx="4637608" cy="2947238"/>
          </a:xfrm>
        </p:grpSpPr>
        <p:sp>
          <p:nvSpPr>
            <p:cNvPr id="32" name="TextBox 31"/>
            <p:cNvSpPr txBox="1"/>
            <p:nvPr/>
          </p:nvSpPr>
          <p:spPr>
            <a:xfrm>
              <a:off x="5508104" y="5188550"/>
              <a:ext cx="9652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 smtClean="0"/>
                <a:t>Time [s]</a:t>
              </a:r>
              <a:endParaRPr lang="en-NZ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 rot="16200000">
                  <a:off x="1055259" y="3391082"/>
                  <a:ext cx="193020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NZ" dirty="0" smtClean="0"/>
                    <a:t>Diffusion [</a:t>
                  </a:r>
                  <a14:m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𝜇</m:t>
                      </m:r>
                      <m:r>
                        <m:rPr>
                          <m:sty m:val="p"/>
                        </m:rPr>
                        <a:rPr lang="en-NZ" b="0" i="0" smtClean="0">
                          <a:latin typeface="Cambria Math"/>
                          <a:ea typeface="Cambria Math"/>
                        </a:rPr>
                        <m:t>M</m:t>
                      </m:r>
                      <m:sSup>
                        <m:sSupPr>
                          <m:ctrlPr>
                            <a:rPr lang="en-NZ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NZ" b="0" i="0" smtClean="0">
                              <a:latin typeface="Cambria Math"/>
                              <a:ea typeface="Cambria Math"/>
                            </a:rPr>
                            <m:t>s</m:t>
                          </m:r>
                        </m:e>
                        <m:sup>
                          <m:r>
                            <a:rPr lang="en-NZ" b="0" i="0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en-NZ" b="0" i="0" smtClean="0">
                          <a:latin typeface="Cambria Math"/>
                          <a:ea typeface="Cambria Math"/>
                        </a:rPr>
                        <m:t>]</m:t>
                      </m:r>
                    </m:oMath>
                  </a14:m>
                  <a:endParaRPr lang="en-NZ" dirty="0"/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55259" y="3391082"/>
                  <a:ext cx="1930208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8197" t="-315" r="-24590" b="-2524"/>
                  </a:stretch>
                </a:blipFill>
              </p:spPr>
              <p:txBody>
                <a:bodyPr/>
                <a:lstStyle/>
                <a:p>
                  <a:r>
                    <a:rPr lang="en-NZ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extBox 1"/>
          <p:cNvSpPr txBox="1"/>
          <p:nvPr/>
        </p:nvSpPr>
        <p:spPr>
          <a:xfrm>
            <a:off x="2195736" y="1304409"/>
            <a:ext cx="361098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coming in from cell Above</a:t>
            </a:r>
            <a:endParaRPr lang="en-NZ" dirty="0"/>
          </a:p>
        </p:txBody>
      </p:sp>
      <p:sp>
        <p:nvSpPr>
          <p:cNvPr id="23" name="TextBox 22"/>
          <p:cNvSpPr txBox="1"/>
          <p:nvPr/>
        </p:nvSpPr>
        <p:spPr>
          <a:xfrm>
            <a:off x="4430688" y="4437112"/>
            <a:ext cx="41431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leaving to cells above and below</a:t>
            </a:r>
            <a:endParaRPr lang="en-NZ" dirty="0"/>
          </a:p>
        </p:txBody>
      </p:sp>
      <p:sp>
        <p:nvSpPr>
          <p:cNvPr id="24" name="TextBox 23"/>
          <p:cNvSpPr txBox="1"/>
          <p:nvPr/>
        </p:nvSpPr>
        <p:spPr>
          <a:xfrm>
            <a:off x="4714266" y="1916832"/>
            <a:ext cx="361092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NZ" dirty="0" smtClean="0"/>
              <a:t>Diffusion coming in from cell Below</a:t>
            </a:r>
            <a:endParaRPr lang="en-NZ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49" t="7858" r="55208" b="63095"/>
          <a:stretch/>
        </p:blipFill>
        <p:spPr bwMode="auto">
          <a:xfrm>
            <a:off x="2971800" y="1803399"/>
            <a:ext cx="1181100" cy="1162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2" t="37012" r="44684" b="11242"/>
          <a:stretch/>
        </p:blipFill>
        <p:spPr bwMode="auto">
          <a:xfrm>
            <a:off x="3816350" y="2965450"/>
            <a:ext cx="897916" cy="207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6667" r="25327" b="61587"/>
          <a:stretch/>
        </p:blipFill>
        <p:spPr bwMode="auto">
          <a:xfrm>
            <a:off x="4430688" y="2159000"/>
            <a:ext cx="1316062" cy="86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8859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3" grpId="0" animBg="1"/>
      <p:bldP spid="23" grpId="1" animBg="1"/>
      <p:bldP spid="23" grpId="2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rgbClr val="0070C0"/>
                </a:solidFill>
              </a:rPr>
              <a:t>Single</a:t>
            </a:r>
            <a:r>
              <a:rPr lang="en-NZ" sz="4400" dirty="0" smtClean="0"/>
              <a:t> Wave Profile for 3 Positions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115616" y="1916832"/>
            <a:ext cx="0" cy="388843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15616" y="2492896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15616" y="3924672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15616" y="5373216"/>
            <a:ext cx="44644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70645" y="23082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P</a:t>
            </a:r>
            <a:r>
              <a:rPr lang="en-NZ" baseline="-25000" dirty="0" smtClean="0"/>
              <a:t>-1</a:t>
            </a:r>
            <a:endParaRPr lang="en-NZ" dirty="0"/>
          </a:p>
        </p:txBody>
      </p:sp>
      <p:sp>
        <p:nvSpPr>
          <p:cNvPr id="33" name="TextBox 32"/>
          <p:cNvSpPr txBox="1"/>
          <p:nvPr/>
        </p:nvSpPr>
        <p:spPr>
          <a:xfrm>
            <a:off x="470645" y="37400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P</a:t>
            </a:r>
            <a:r>
              <a:rPr lang="en-NZ" baseline="-25000" dirty="0" smtClean="0"/>
              <a:t>0</a:t>
            </a:r>
            <a:endParaRPr lang="en-NZ" baseline="-25000" dirty="0"/>
          </a:p>
        </p:txBody>
      </p:sp>
      <p:sp>
        <p:nvSpPr>
          <p:cNvPr id="34" name="TextBox 33"/>
          <p:cNvSpPr txBox="1"/>
          <p:nvPr/>
        </p:nvSpPr>
        <p:spPr>
          <a:xfrm>
            <a:off x="470645" y="51885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 smtClean="0"/>
              <a:t>P</a:t>
            </a:r>
            <a:r>
              <a:rPr lang="en-NZ" baseline="-25000" dirty="0" smtClean="0"/>
              <a:t>+1</a:t>
            </a:r>
            <a:endParaRPr lang="en-NZ" dirty="0"/>
          </a:p>
        </p:txBody>
      </p:sp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547664" y="1052736"/>
            <a:ext cx="1800200" cy="140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700064" y="2492896"/>
            <a:ext cx="1800200" cy="140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852464" y="3973061"/>
            <a:ext cx="1800200" cy="140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6" name="Straight Connector 25"/>
          <p:cNvCxnSpPr/>
          <p:nvPr/>
        </p:nvCxnSpPr>
        <p:spPr>
          <a:xfrm>
            <a:off x="2699792" y="1124744"/>
            <a:ext cx="504056" cy="4536504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TextBox 2050"/>
              <p:cNvSpPr txBox="1"/>
              <p:nvPr/>
            </p:nvSpPr>
            <p:spPr>
              <a:xfrm>
                <a:off x="6156176" y="2780928"/>
                <a:ext cx="2168992" cy="1154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Global Wave is Steep</a:t>
                </a:r>
              </a:p>
              <a:p>
                <a:endParaRPr lang="en-N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Z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/>
                                  <a:ea typeface="Cambria Math"/>
                                </a:rPr>
                                <m:t>𝜀</m:t>
                              </m:r>
                              <m:r>
                                <a:rPr lang="en-NZ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/>
                                </a:rPr>
                                <m:t>𝑙𝑎𝑔</m:t>
                              </m:r>
                            </m:sub>
                          </m:sSub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2051" name="TextBox 20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780928"/>
                <a:ext cx="2168992" cy="1154868"/>
              </a:xfrm>
              <a:prstGeom prst="rect">
                <a:avLst/>
              </a:prstGeom>
              <a:blipFill rotWithShape="1">
                <a:blip r:embed="rId3"/>
                <a:stretch>
                  <a:fillRect l="-2528" t="-2632" r="-1685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156176" y="2780928"/>
                <a:ext cx="2335704" cy="1180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Global Wave is relaxed</a:t>
                </a:r>
              </a:p>
              <a:p>
                <a:endParaRPr lang="en-NZ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NZ" b="0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NZ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NZ" b="0" i="1" smtClean="0">
                                  <a:latin typeface="Cambria Math"/>
                                </a:rPr>
                                <m:t>𝐿𝑎𝑟𝑔𝑒</m:t>
                              </m:r>
                              <m:r>
                                <a:rPr lang="en-NZ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NZ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NZ" b="0" i="1" smtClean="0">
                                  <a:latin typeface="Cambria Math"/>
                                </a:rPr>
                                <m:t>𝑙𝑎𝑔</m:t>
                              </m:r>
                            </m:sub>
                          </m:sSub>
                        </m:num>
                        <m:den>
                          <m:r>
                            <a:rPr lang="en-NZ" b="0" i="1" smtClean="0">
                              <a:latin typeface="Cambria Math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NZ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2780928"/>
                <a:ext cx="2335704" cy="1180451"/>
              </a:xfrm>
              <a:prstGeom prst="rect">
                <a:avLst/>
              </a:prstGeom>
              <a:blipFill rotWithShape="1">
                <a:blip r:embed="rId4"/>
                <a:stretch>
                  <a:fillRect l="-2350" t="-2577" r="-1828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Connector 21"/>
          <p:cNvCxnSpPr/>
          <p:nvPr/>
        </p:nvCxnSpPr>
        <p:spPr>
          <a:xfrm>
            <a:off x="2699792" y="1124744"/>
            <a:ext cx="1800200" cy="4608512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14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7.40741E-7 L 0.05018 0.0030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48148E-6 L 0.08872 -0.0030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27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1" grpId="0"/>
      <p:bldP spid="2051" grpId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627535" y="1196752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rgbClr val="0070C0"/>
                </a:solidFill>
              </a:rPr>
              <a:t>Single</a:t>
            </a:r>
            <a:r>
              <a:rPr lang="en-NZ" sz="4400" dirty="0" smtClean="0"/>
              <a:t> Wave Profile for 3 Positions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1763688" y="1193176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995936" y="5229200"/>
                <a:ext cx="1095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b="0" dirty="0" smtClean="0">
                    <a:ea typeface="Cambria Math"/>
                  </a:rPr>
                  <a:t>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NZ" b="0" i="0" smtClean="0">
                        <a:latin typeface="Cambria Math"/>
                        <a:ea typeface="Cambria Math"/>
                      </a:rPr>
                      <m:t>t</m:t>
                    </m:r>
                  </m:oMath>
                </a14:m>
                <a:r>
                  <a:rPr lang="en-NZ" baseline="-25000" dirty="0" err="1" smtClean="0"/>
                  <a:t>Lag</a:t>
                </a:r>
                <a:endParaRPr lang="en-NZ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229200"/>
                <a:ext cx="109581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5028" t="-8333" b="-26667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2" t="10387" r="11068" b="11855"/>
          <a:stretch/>
        </p:blipFill>
        <p:spPr bwMode="auto">
          <a:xfrm>
            <a:off x="2987824" y="1196752"/>
            <a:ext cx="5096593" cy="3964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3347864" y="5433327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076056" y="544522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35896" y="565195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 err="1" smtClean="0"/>
              <a:t>P</a:t>
            </a:r>
            <a:r>
              <a:rPr lang="en-NZ" baseline="-25000" dirty="0" err="1" smtClean="0"/>
              <a:t>above</a:t>
            </a:r>
            <a:r>
              <a:rPr lang="en-NZ" baseline="-25000" dirty="0" smtClean="0"/>
              <a:t>                    </a:t>
            </a:r>
            <a:r>
              <a:rPr lang="en-NZ" dirty="0" smtClean="0"/>
              <a:t>P</a:t>
            </a:r>
            <a:r>
              <a:rPr lang="en-NZ" baseline="-25000" dirty="0" smtClean="0"/>
              <a:t>0                        </a:t>
            </a:r>
            <a:r>
              <a:rPr lang="en-NZ" dirty="0" err="1" smtClean="0"/>
              <a:t>P</a:t>
            </a:r>
            <a:r>
              <a:rPr lang="en-NZ" baseline="-25000" dirty="0" err="1" smtClean="0"/>
              <a:t>below</a:t>
            </a:r>
            <a:endParaRPr lang="en-NZ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5127185" y="1556792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076056" y="4725144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5076056" y="4725144"/>
            <a:ext cx="218601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7171499" y="2361654"/>
                <a:ext cx="1764266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Large Difference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∴</m:t>
                      </m:r>
                    </m:oMath>
                  </m:oMathPara>
                </a14:m>
                <a:endParaRPr lang="en-NZ" dirty="0"/>
              </a:p>
              <a:p>
                <a:r>
                  <a:rPr lang="en-NZ" dirty="0" smtClean="0"/>
                  <a:t>Large Diffusion</a:t>
                </a:r>
                <a:endParaRPr lang="en-NZ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1499" y="2361654"/>
                <a:ext cx="1764266" cy="923330"/>
              </a:xfrm>
              <a:prstGeom prst="rect">
                <a:avLst/>
              </a:prstGeom>
              <a:blipFill rotWithShape="1">
                <a:blip r:embed="rId4"/>
                <a:stretch>
                  <a:fillRect l="-2759" t="-3289" r="-1724" b="-921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164288" y="2361654"/>
                <a:ext cx="176009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Large Difference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Z" i="1" smtClean="0">
                          <a:latin typeface="Cambria Math"/>
                          <a:ea typeface="Cambria Math"/>
                        </a:rPr>
                        <m:t>∴</m:t>
                      </m:r>
                    </m:oMath>
                  </m:oMathPara>
                </a14:m>
                <a:endParaRPr lang="en-NZ" dirty="0"/>
              </a:p>
              <a:p>
                <a:r>
                  <a:rPr lang="en-NZ" dirty="0" smtClean="0"/>
                  <a:t>Large Diffusion</a:t>
                </a:r>
                <a:endParaRPr lang="en-NZ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288" y="2361654"/>
                <a:ext cx="1760097" cy="923330"/>
              </a:xfrm>
              <a:prstGeom prst="rect">
                <a:avLst/>
              </a:prstGeom>
              <a:blipFill rotWithShape="1">
                <a:blip r:embed="rId5"/>
                <a:stretch>
                  <a:fillRect l="-2768" t="-3289" r="-2076" b="-9211"/>
                </a:stretch>
              </a:blipFill>
            </p:spPr>
            <p:txBody>
              <a:bodyPr/>
              <a:lstStyle/>
              <a:p>
                <a:r>
                  <a:rPr lang="en-N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467544" y="1795696"/>
            <a:ext cx="3096344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Diffusion is proportional to</a:t>
            </a:r>
          </a:p>
          <a:p>
            <a:pPr algn="ctr"/>
            <a:r>
              <a:rPr lang="en-NZ" dirty="0" smtClean="0"/>
              <a:t>the difference in concentration</a:t>
            </a:r>
          </a:p>
          <a:p>
            <a:pPr algn="ctr"/>
            <a:r>
              <a:rPr lang="en-NZ" dirty="0" smtClean="0"/>
              <a:t>between two cells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850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.13229 0.0046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23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11111E-6 L 0.11823 0.00162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03" y="6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48148E-6 L 0.14965 -1.48148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8" grpId="0"/>
      <p:bldP spid="24" grpId="0"/>
      <p:bldP spid="24" grpId="1"/>
      <p:bldP spid="35" grpId="0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51520" y="476672"/>
            <a:ext cx="8424936" cy="1584176"/>
          </a:xfrm>
        </p:spPr>
        <p:txBody>
          <a:bodyPr>
            <a:noAutofit/>
          </a:bodyPr>
          <a:lstStyle/>
          <a:p>
            <a:pPr algn="ctr"/>
            <a:r>
              <a:rPr lang="en-NZ" sz="4400" dirty="0" smtClean="0">
                <a:solidFill>
                  <a:schemeClr val="tx1"/>
                </a:solidFill>
              </a:rPr>
              <a:t>Diffusion Profile As Wave Passes</a:t>
            </a:r>
            <a:r>
              <a:rPr lang="en-NZ" dirty="0"/>
              <a:t/>
            </a:r>
            <a:br>
              <a:rPr lang="en-NZ" dirty="0"/>
            </a:br>
            <a:endParaRPr lang="en-NZ" dirty="0"/>
          </a:p>
        </p:txBody>
      </p:sp>
      <p:grpSp>
        <p:nvGrpSpPr>
          <p:cNvPr id="5" name="Group 4"/>
          <p:cNvGrpSpPr/>
          <p:nvPr/>
        </p:nvGrpSpPr>
        <p:grpSpPr>
          <a:xfrm>
            <a:off x="1403648" y="1268760"/>
            <a:ext cx="5976663" cy="4526064"/>
            <a:chOff x="1793875" y="1492250"/>
            <a:chExt cx="5334000" cy="4065632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875" y="1492250"/>
              <a:ext cx="5334000" cy="4000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1835696" y="3014216"/>
              <a:ext cx="4637609" cy="2543666"/>
              <a:chOff x="1835696" y="3014216"/>
              <a:chExt cx="4637609" cy="2543666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5508104" y="5188550"/>
                <a:ext cx="96520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Time [s]</a:t>
                </a:r>
                <a:endParaRPr lang="en-NZ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 rot="16200000">
                <a:off x="1458830" y="3391082"/>
                <a:ext cx="11230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Z" dirty="0" smtClean="0"/>
                  <a:t>Diffusion </a:t>
                </a:r>
                <a:endParaRPr lang="en-NZ" dirty="0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1907704" y="170080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The amount of diffusion coming in from above</a:t>
            </a:r>
            <a:endParaRPr lang="en-NZ" dirty="0"/>
          </a:p>
        </p:txBody>
      </p:sp>
      <p:sp>
        <p:nvSpPr>
          <p:cNvPr id="17" name="TextBox 16"/>
          <p:cNvSpPr txBox="1"/>
          <p:nvPr/>
        </p:nvSpPr>
        <p:spPr>
          <a:xfrm>
            <a:off x="4283968" y="170080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dirty="0" smtClean="0"/>
              <a:t>The amount of diffusion coming in from below</a:t>
            </a:r>
            <a:endParaRPr lang="en-NZ" dirty="0"/>
          </a:p>
        </p:txBody>
      </p:sp>
      <p:sp>
        <p:nvSpPr>
          <p:cNvPr id="7" name="TextBox 6"/>
          <p:cNvSpPr txBox="1"/>
          <p:nvPr/>
        </p:nvSpPr>
        <p:spPr>
          <a:xfrm>
            <a:off x="3998878" y="1870085"/>
            <a:ext cx="415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3200" dirty="0" smtClean="0"/>
              <a:t>=</a:t>
            </a:r>
            <a:endParaRPr lang="en-NZ" dirty="0"/>
          </a:p>
        </p:txBody>
      </p:sp>
      <p:sp>
        <p:nvSpPr>
          <p:cNvPr id="8" name="TextBox 7"/>
          <p:cNvSpPr txBox="1"/>
          <p:nvPr/>
        </p:nvSpPr>
        <p:spPr>
          <a:xfrm>
            <a:off x="3019539" y="3466826"/>
            <a:ext cx="249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b="1" dirty="0" smtClean="0"/>
              <a:t>The Global Wave Stops</a:t>
            </a:r>
            <a:endParaRPr lang="en-NZ" b="1" dirty="0"/>
          </a:p>
        </p:txBody>
      </p:sp>
    </p:spTree>
    <p:extLst>
      <p:ext uri="{BB962C8B-B14F-4D97-AF65-F5344CB8AC3E}">
        <p14:creationId xmlns:p14="http://schemas.microsoft.com/office/powerpoint/2010/main" val="58134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1010"/>
            <a:ext cx="7717904" cy="1600200"/>
          </a:xfrm>
        </p:spPr>
        <p:txBody>
          <a:bodyPr>
            <a:normAutofit/>
          </a:bodyPr>
          <a:lstStyle/>
          <a:p>
            <a:r>
              <a:rPr lang="en-NZ" sz="4400" dirty="0" smtClean="0"/>
              <a:t>Importance of Front Heavy wave</a:t>
            </a:r>
            <a:endParaRPr lang="en-NZ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568" y="1484784"/>
            <a:ext cx="7543800" cy="3886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NZ" sz="1800" dirty="0" smtClean="0">
                <a:solidFill>
                  <a:schemeClr val="tx1"/>
                </a:solidFill>
              </a:rPr>
              <a:t>Front heavy means it is not symmetrical</a:t>
            </a:r>
          </a:p>
          <a:p>
            <a:pPr marL="0" indent="0">
              <a:buNone/>
            </a:pPr>
            <a:endParaRPr lang="en-NZ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NZ" sz="1800" dirty="0" smtClean="0">
                <a:solidFill>
                  <a:schemeClr val="tx1"/>
                </a:solidFill>
              </a:rPr>
              <a:t>If it was symmetrical the diffusion from the cell above would equal the diffusion from the cell below </a:t>
            </a:r>
          </a:p>
          <a:p>
            <a:pPr marL="0" indent="0">
              <a:buNone/>
            </a:pPr>
            <a:endParaRPr lang="en-NZ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NZ" sz="1800" dirty="0" smtClean="0">
                <a:solidFill>
                  <a:schemeClr val="tx1"/>
                </a:solidFill>
              </a:rPr>
              <a:t>Therefore no diffusion</a:t>
            </a:r>
          </a:p>
          <a:p>
            <a:pPr marL="0" indent="0">
              <a:buNone/>
            </a:pPr>
            <a:endParaRPr lang="en-NZ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NZ" sz="1800" dirty="0" smtClean="0">
                <a:solidFill>
                  <a:schemeClr val="tx1"/>
                </a:solidFill>
              </a:rPr>
              <a:t>Thus this is why the none of the toy models worked</a:t>
            </a:r>
            <a:endParaRPr lang="en-NZ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4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5922</TotalTime>
  <Words>413</Words>
  <Application>Microsoft Office PowerPoint</Application>
  <PresentationFormat>On-screen Show (4:3)</PresentationFormat>
  <Paragraphs>103</Paragraphs>
  <Slides>11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NewsPrint</vt:lpstr>
      <vt:lpstr>Explanation of Why Diffusion Waves End</vt:lpstr>
      <vt:lpstr>Global vs Position vs Single Wave Profile </vt:lpstr>
      <vt:lpstr>Position Wave Profile for 3 Positions </vt:lpstr>
      <vt:lpstr>Single Wave Profile for 3 Positions </vt:lpstr>
      <vt:lpstr>Diffusion Profile As Wave Passes </vt:lpstr>
      <vt:lpstr>Single Wave Profile for 3 Positions </vt:lpstr>
      <vt:lpstr>Single Wave Profile for 3 Positions </vt:lpstr>
      <vt:lpstr>Diffusion Profile As Wave Passes </vt:lpstr>
      <vt:lpstr>Importance of Front Heavy wave</vt:lpstr>
      <vt:lpstr>PowerPoint Presentation</vt:lpstr>
      <vt:lpstr>Summary</vt:lpstr>
    </vt:vector>
  </TitlesOfParts>
  <Company>University of Canterbury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Michelle Goodman</dc:creator>
  <cp:lastModifiedBy>Michelle Goodman</cp:lastModifiedBy>
  <cp:revision>40</cp:revision>
  <dcterms:created xsi:type="dcterms:W3CDTF">2016-04-20T13:56:20Z</dcterms:created>
  <dcterms:modified xsi:type="dcterms:W3CDTF">2016-05-01T16:16:40Z</dcterms:modified>
</cp:coreProperties>
</file>